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392" r:id="rId2"/>
    <p:sldId id="389" r:id="rId3"/>
    <p:sldId id="390" r:id="rId4"/>
    <p:sldId id="391" r:id="rId5"/>
    <p:sldId id="382" r:id="rId6"/>
    <p:sldId id="370" r:id="rId7"/>
    <p:sldId id="372" r:id="rId8"/>
    <p:sldId id="371" r:id="rId9"/>
    <p:sldId id="388" r:id="rId10"/>
    <p:sldId id="385" r:id="rId11"/>
    <p:sldId id="383" r:id="rId12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6569"/>
    <a:srgbClr val="002D73"/>
    <a:srgbClr val="2C5234"/>
    <a:srgbClr val="1F3261"/>
    <a:srgbClr val="007681"/>
    <a:srgbClr val="458993"/>
    <a:srgbClr val="6A86B8"/>
    <a:srgbClr val="F7A800"/>
    <a:srgbClr val="FFD100"/>
    <a:srgbClr val="8A8A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74" autoAdjust="0"/>
    <p:restoredTop sz="83333" autoAdjust="0"/>
  </p:normalViewPr>
  <p:slideViewPr>
    <p:cSldViewPr snapToGrid="0">
      <p:cViewPr varScale="1">
        <p:scale>
          <a:sx n="82" d="100"/>
          <a:sy n="82" d="100"/>
        </p:scale>
        <p:origin x="996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Relationship Id="rId14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CF3DF-59C6-4329-B11B-CB32CB0E89EE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C2745C-974B-44A5-9950-B8B52E817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42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2745C-974B-44A5-9950-B8B52E817D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134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2745C-974B-44A5-9950-B8B52E817D6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36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2745C-974B-44A5-9950-B8B52E817D6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7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2745C-974B-44A5-9950-B8B52E817D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09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2745C-974B-44A5-9950-B8B52E817D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686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2745C-974B-44A5-9950-B8B52E817D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487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2745C-974B-44A5-9950-B8B52E817D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249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2745C-974B-44A5-9950-B8B52E817D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812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2745C-974B-44A5-9950-B8B52E817D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822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2745C-974B-44A5-9950-B8B52E817D6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824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2745C-974B-44A5-9950-B8B52E817D6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836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0800000" flipV="1">
            <a:off x="0" y="3790950"/>
            <a:ext cx="9144000" cy="1352550"/>
          </a:xfrm>
          <a:prstGeom prst="rect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8328" tIns="201168" rIns="0" bIns="274320" rtlCol="0" anchor="t" anchorCtr="0"/>
          <a:lstStyle/>
          <a:p>
            <a:pPr marL="215504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788004" algn="r"/>
              </a:tabLst>
              <a:defRPr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9144000" cy="1377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4" name="Rectangle 13"/>
          <p:cNvSpPr/>
          <p:nvPr userDrawn="1"/>
        </p:nvSpPr>
        <p:spPr>
          <a:xfrm>
            <a:off x="0" y="3714750"/>
            <a:ext cx="9144000" cy="76200"/>
          </a:xfrm>
          <a:prstGeom prst="rect">
            <a:avLst/>
          </a:prstGeom>
          <a:solidFill>
            <a:srgbClr val="2C5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377387"/>
            <a:ext cx="8401050" cy="1099113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628337"/>
            <a:ext cx="8401050" cy="911087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646569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62" y="364331"/>
            <a:ext cx="3529129" cy="9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477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410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0" y="-1"/>
            <a:ext cx="9144000" cy="1377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621847"/>
            <a:ext cx="5334000" cy="2702503"/>
          </a:xfrm>
          <a:solidFill>
            <a:srgbClr val="002D73"/>
          </a:solidFill>
        </p:spPr>
        <p:txBody>
          <a:bodyPr lIns="512064" tIns="228600" rIns="365760"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5780" y="3291840"/>
            <a:ext cx="4511040" cy="89154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 rot="10800000" flipV="1">
            <a:off x="0" y="115493"/>
            <a:ext cx="9144000" cy="220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45720" rIns="274320" rtlCol="0" anchor="ctr"/>
          <a:lstStyle/>
          <a:p>
            <a:pPr marL="215504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750300" algn="r"/>
              </a:tabLst>
              <a:defRPr/>
            </a:pPr>
            <a:r>
              <a:rPr lang="en-US" sz="1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fld id="{6C929F40-DA27-4434-83D4-CC1331048D9E}" type="slidenum">
              <a:rPr lang="en-US" sz="1200" b="1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215504" marR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8750300" algn="r"/>
                </a:tabLst>
                <a:defRPr/>
              </a:pPr>
              <a:t>‹#›</a:t>
            </a:fld>
            <a:endParaRPr lang="en-US" sz="1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0" y="1540453"/>
            <a:ext cx="5334000" cy="81394"/>
          </a:xfrm>
          <a:prstGeom prst="rect">
            <a:avLst/>
          </a:prstGeom>
          <a:solidFill>
            <a:srgbClr val="2C5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31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508792"/>
            <a:ext cx="8610600" cy="919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7650" y="1428461"/>
            <a:ext cx="4167188" cy="34229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901" y="1428461"/>
            <a:ext cx="4138349" cy="34229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120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508793"/>
            <a:ext cx="8610600" cy="9196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650" y="1428461"/>
            <a:ext cx="4035715" cy="61793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7650" y="2144027"/>
            <a:ext cx="4035715" cy="2634850"/>
          </a:xfrm>
        </p:spPr>
        <p:txBody>
          <a:bodyPr>
            <a:normAutofit/>
          </a:bodyPr>
          <a:lstStyle>
            <a:lvl1pPr>
              <a:spcAft>
                <a:spcPts val="300"/>
              </a:spcAft>
              <a:defRPr sz="1800"/>
            </a:lvl1pPr>
            <a:lvl2pPr>
              <a:spcAft>
                <a:spcPts val="300"/>
              </a:spcAft>
              <a:defRPr sz="1800"/>
            </a:lvl2pPr>
            <a:lvl3pPr>
              <a:spcAft>
                <a:spcPts val="300"/>
              </a:spcAft>
              <a:defRPr sz="1800"/>
            </a:lvl3pPr>
            <a:lvl4pPr>
              <a:spcAft>
                <a:spcPts val="300"/>
              </a:spcAft>
              <a:defRPr sz="1800"/>
            </a:lvl4pPr>
            <a:lvl5pPr>
              <a:spcAft>
                <a:spcPts val="300"/>
              </a:spcAft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15906" y="1428461"/>
            <a:ext cx="4042345" cy="61793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15906" y="2144027"/>
            <a:ext cx="4042344" cy="2634850"/>
          </a:xfrm>
        </p:spPr>
        <p:txBody>
          <a:bodyPr>
            <a:normAutofit/>
          </a:bodyPr>
          <a:lstStyle>
            <a:lvl1pPr>
              <a:spcAft>
                <a:spcPts val="300"/>
              </a:spcAft>
              <a:defRPr sz="1800"/>
            </a:lvl1pPr>
            <a:lvl2pPr>
              <a:spcAft>
                <a:spcPts val="300"/>
              </a:spcAft>
              <a:defRPr sz="1800"/>
            </a:lvl2pPr>
            <a:lvl3pPr>
              <a:spcAft>
                <a:spcPts val="300"/>
              </a:spcAft>
              <a:defRPr sz="1800"/>
            </a:lvl3pPr>
            <a:lvl4pPr>
              <a:spcAft>
                <a:spcPts val="300"/>
              </a:spcAft>
              <a:defRPr sz="1800"/>
            </a:lvl4pPr>
            <a:lvl5pPr>
              <a:spcAft>
                <a:spcPts val="300"/>
              </a:spcAft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98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508791"/>
            <a:ext cx="8610600" cy="9199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380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0984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 rot="10800000" flipV="1">
            <a:off x="0" y="61045"/>
            <a:ext cx="9144000" cy="300904"/>
          </a:xfrm>
          <a:prstGeom prst="rect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82296" rIns="274320" bIns="54864" rtlCol="0" anchor="ctr"/>
          <a:lstStyle/>
          <a:p>
            <a:pPr marL="215504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750300" algn="r"/>
              </a:tabLst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fld id="{6C929F40-DA27-4434-83D4-CC1331048D9E}" type="slidenum">
              <a:rPr lang="en-US" sz="1200" b="1" smtClean="0">
                <a:latin typeface="Arial" panose="020B0604020202020204" pitchFamily="34" charset="0"/>
                <a:cs typeface="Arial" panose="020B0604020202020204" pitchFamily="34" charset="0"/>
              </a:rPr>
              <a:pPr marL="215504" marR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8750300" algn="r"/>
                </a:tabLst>
                <a:defRPr/>
              </a:pPr>
              <a:t>‹#›</a:t>
            </a:fld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7650" y="508792"/>
            <a:ext cx="8610600" cy="919669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650" y="1428460"/>
            <a:ext cx="8610600" cy="34356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-1"/>
            <a:ext cx="9144000" cy="61045"/>
          </a:xfrm>
          <a:prstGeom prst="rect">
            <a:avLst/>
          </a:prstGeom>
          <a:solidFill>
            <a:srgbClr val="2C5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22" y="4510088"/>
            <a:ext cx="1690354" cy="44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05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2D7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2400" kern="1200">
          <a:solidFill>
            <a:srgbClr val="64656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714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rgbClr val="64656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4290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sz="2400" kern="1200">
          <a:solidFill>
            <a:srgbClr val="64656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473869" indent="-128588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SzPct val="75000"/>
        <a:buFont typeface="Arial" panose="020B0604020202020204" pitchFamily="34" charset="0"/>
        <a:buChar char="•"/>
        <a:defRPr sz="2400" kern="1200">
          <a:solidFill>
            <a:srgbClr val="64656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600075" indent="-128588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SzPct val="75000"/>
        <a:buFont typeface="Wingdings" panose="05000000000000000000" pitchFamily="2" charset="2"/>
        <a:buChar char="§"/>
        <a:defRPr sz="2400" kern="1200">
          <a:solidFill>
            <a:srgbClr val="64656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R.T. Vanderbilt Company, Inc.</a:t>
            </a:r>
            <a:br>
              <a:rPr lang="en-US" sz="2600" dirty="0"/>
            </a:br>
            <a:r>
              <a:rPr lang="en-US" sz="2600" dirty="0"/>
              <a:t>No. 1 and 2 Mines –</a:t>
            </a:r>
            <a:br>
              <a:rPr lang="en-US" sz="2600" dirty="0"/>
            </a:br>
            <a:r>
              <a:rPr lang="en-US" sz="2600" dirty="0"/>
              <a:t>Reclamation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26248" y="1428750"/>
            <a:ext cx="4653404" cy="343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9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R.T. Vanderbilt Company, Inc.</a:t>
            </a:r>
            <a:br>
              <a:rPr lang="en-US" sz="2600" dirty="0"/>
            </a:br>
            <a:r>
              <a:rPr lang="en-US" sz="2600" dirty="0"/>
              <a:t>No. 1 and 2 Mines –</a:t>
            </a:r>
            <a:br>
              <a:rPr lang="en-US" sz="2600" dirty="0"/>
            </a:br>
            <a:r>
              <a:rPr lang="en-US" sz="2600" dirty="0"/>
              <a:t>Reclamation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132" y="1511422"/>
            <a:ext cx="3955724" cy="2966793"/>
          </a:xfrm>
        </p:spPr>
      </p:pic>
      <p:pic>
        <p:nvPicPr>
          <p:cNvPr id="8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1511422"/>
            <a:ext cx="4596586" cy="344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16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R.T. Vanderbilt Company, Inc.</a:t>
            </a:r>
            <a:br>
              <a:rPr lang="en-US" sz="2600" dirty="0"/>
            </a:br>
            <a:r>
              <a:rPr lang="en-US" sz="2600" dirty="0"/>
              <a:t>No. 1 and 2 Mines –</a:t>
            </a:r>
            <a:br>
              <a:rPr lang="en-US" sz="2600" dirty="0"/>
            </a:br>
            <a:r>
              <a:rPr lang="en-US" sz="2600" dirty="0"/>
              <a:t>Reclamation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862" y="1545981"/>
            <a:ext cx="3899388" cy="2924542"/>
          </a:xfrm>
        </p:spPr>
      </p:pic>
      <p:pic>
        <p:nvPicPr>
          <p:cNvPr id="8" name="Content Placeholder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1545980"/>
            <a:ext cx="4644291" cy="348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90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R.T. Vanderbilt Company, Inc.</a:t>
            </a:r>
            <a:br>
              <a:rPr lang="en-US" sz="2600" dirty="0"/>
            </a:br>
            <a:r>
              <a:rPr lang="en-US" sz="2600" dirty="0"/>
              <a:t>No. 1 and 2 Mines –</a:t>
            </a:r>
            <a:br>
              <a:rPr lang="en-US" sz="2600" dirty="0"/>
            </a:br>
            <a:r>
              <a:rPr lang="en-US" sz="2600" dirty="0"/>
              <a:t>Reclamation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28607" y="1428750"/>
            <a:ext cx="4648686" cy="343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4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R.T. Vanderbilt Company, Inc.</a:t>
            </a:r>
            <a:br>
              <a:rPr lang="en-US" sz="2600" dirty="0"/>
            </a:br>
            <a:r>
              <a:rPr lang="en-US" sz="2600" dirty="0"/>
              <a:t>No. 1 and 2 Mines –</a:t>
            </a:r>
            <a:br>
              <a:rPr lang="en-US" sz="2600" dirty="0"/>
            </a:br>
            <a:r>
              <a:rPr lang="en-US" sz="2600" dirty="0"/>
              <a:t>Reclamation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07308" y="1428750"/>
            <a:ext cx="4691284" cy="343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76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R.T. Vanderbilt Company, Inc.</a:t>
            </a:r>
            <a:br>
              <a:rPr lang="en-US" sz="2600" dirty="0"/>
            </a:br>
            <a:r>
              <a:rPr lang="en-US" sz="2600" dirty="0"/>
              <a:t>No. 1 and 2 Mines –</a:t>
            </a:r>
            <a:br>
              <a:rPr lang="en-US" sz="2600" dirty="0"/>
            </a:br>
            <a:r>
              <a:rPr lang="en-US" sz="2600" dirty="0"/>
              <a:t>Reclamation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95285" y="1428750"/>
            <a:ext cx="4715330" cy="343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5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47650" y="508791"/>
            <a:ext cx="8610600" cy="91966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2D7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600" dirty="0"/>
              <a:t>R.T. Vanderbilt Company, Inc.</a:t>
            </a:r>
            <a:br>
              <a:rPr lang="en-US" sz="2600" dirty="0"/>
            </a:br>
            <a:r>
              <a:rPr lang="en-US" sz="2600" dirty="0"/>
              <a:t>No. 1 and 2 Mines –</a:t>
            </a:r>
            <a:br>
              <a:rPr lang="en-US" sz="2600" dirty="0"/>
            </a:br>
            <a:r>
              <a:rPr lang="en-US" sz="2600" dirty="0"/>
              <a:t>Reclamation</a:t>
            </a:r>
          </a:p>
        </p:txBody>
      </p:sp>
      <p:pic>
        <p:nvPicPr>
          <p:cNvPr id="5" name="Picture 4" descr="DSC03262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7650" y="1496639"/>
            <a:ext cx="3425992" cy="2838740"/>
          </a:xfrm>
          <a:prstGeom prst="rect">
            <a:avLst/>
          </a:prstGeom>
        </p:spPr>
      </p:pic>
      <p:pic>
        <p:nvPicPr>
          <p:cNvPr id="7" name="Picture 6" descr="Arnold Pit September 2013 A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51321" y="1496639"/>
            <a:ext cx="4447774" cy="1347537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22" y="3076074"/>
            <a:ext cx="4447774" cy="11911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59831" y="4403558"/>
            <a:ext cx="601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36820" y="4249669"/>
            <a:ext cx="1076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2017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64054" y="2818981"/>
            <a:ext cx="1622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 2013</a:t>
            </a:r>
          </a:p>
        </p:txBody>
      </p:sp>
    </p:spTree>
    <p:extLst>
      <p:ext uri="{BB962C8B-B14F-4D97-AF65-F5344CB8AC3E}">
        <p14:creationId xmlns:p14="http://schemas.microsoft.com/office/powerpoint/2010/main" val="376317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R.T. Vanderbilt Company, Inc.</a:t>
            </a:r>
            <a:br>
              <a:rPr lang="en-US" sz="2600" dirty="0"/>
            </a:br>
            <a:r>
              <a:rPr lang="en-US" sz="2600" dirty="0"/>
              <a:t>No. 1 and 2 Mines –</a:t>
            </a:r>
            <a:br>
              <a:rPr lang="en-US" sz="2600" dirty="0"/>
            </a:br>
            <a:r>
              <a:rPr lang="en-US" sz="2600" dirty="0"/>
              <a:t>Reclamation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24050" y="1524000"/>
            <a:ext cx="4580466" cy="3435350"/>
          </a:xfrm>
        </p:spPr>
      </p:pic>
    </p:spTree>
    <p:extLst>
      <p:ext uri="{BB962C8B-B14F-4D97-AF65-F5344CB8AC3E}">
        <p14:creationId xmlns:p14="http://schemas.microsoft.com/office/powerpoint/2010/main" val="196995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R.T. Vanderbilt Company, Inc.</a:t>
            </a:r>
            <a:br>
              <a:rPr lang="en-US" sz="2600" dirty="0"/>
            </a:br>
            <a:r>
              <a:rPr lang="en-US" sz="2600" dirty="0"/>
              <a:t>No. 1 and 2 Mines –</a:t>
            </a:r>
            <a:br>
              <a:rPr lang="en-US" sz="2600" dirty="0"/>
            </a:br>
            <a:r>
              <a:rPr lang="en-US" sz="2600" dirty="0"/>
              <a:t>Reclamation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1531143"/>
            <a:ext cx="3838575" cy="28789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325" y="1926430"/>
            <a:ext cx="3743325" cy="28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7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R.T. Vanderbilt Company, Inc.</a:t>
            </a:r>
            <a:br>
              <a:rPr lang="en-US" sz="2600" dirty="0"/>
            </a:br>
            <a:r>
              <a:rPr lang="en-US" sz="2600" dirty="0"/>
              <a:t>No. 1 and 2 Mines –</a:t>
            </a:r>
            <a:br>
              <a:rPr lang="en-US" sz="2600" dirty="0"/>
            </a:br>
            <a:r>
              <a:rPr lang="en-US" sz="2600" dirty="0"/>
              <a:t>Reclamation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44711" y="1774093"/>
            <a:ext cx="3691466" cy="27686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184" y="1558193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29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R.T. Vanderbilt Company, Inc.</a:t>
            </a:r>
            <a:br>
              <a:rPr lang="en-US" sz="2600" dirty="0"/>
            </a:br>
            <a:r>
              <a:rPr lang="en-US" sz="2600" dirty="0"/>
              <a:t>No. 1 and 2 Mines –</a:t>
            </a:r>
            <a:br>
              <a:rPr lang="en-US" sz="2600" dirty="0"/>
            </a:br>
            <a:r>
              <a:rPr lang="en-US" sz="2600" dirty="0"/>
              <a:t>Reclamation</a:t>
            </a:r>
          </a:p>
        </p:txBody>
      </p:sp>
      <p:pic>
        <p:nvPicPr>
          <p:cNvPr id="5" name="Content Placeholder 4" descr="Ore Stockpile Area 2013.tif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47650" y="1641232"/>
            <a:ext cx="8379069" cy="27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16x9_light-dec.potx" id="{F2F9E78F-E13C-4AE3-8E6A-AEB91337AB7D}" vid="{F1457592-ADA2-4961-9F31-4EBC877460F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decpptwhite16x9</Template>
  <TotalTime>2365</TotalTime>
  <Words>93</Words>
  <Application>Microsoft Office PowerPoint</Application>
  <PresentationFormat>On-screen Show (16:9)</PresentationFormat>
  <Paragraphs>25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Wingdings</vt:lpstr>
      <vt:lpstr>Office Theme</vt:lpstr>
      <vt:lpstr>R.T. Vanderbilt Company, Inc. No. 1 and 2 Mines – Reclamation</vt:lpstr>
      <vt:lpstr>R.T. Vanderbilt Company, Inc. No. 1 and 2 Mines – Reclamation</vt:lpstr>
      <vt:lpstr>R.T. Vanderbilt Company, Inc. No. 1 and 2 Mines – Reclamation</vt:lpstr>
      <vt:lpstr>R.T. Vanderbilt Company, Inc. No. 1 and 2 Mines – Reclamation</vt:lpstr>
      <vt:lpstr>PowerPoint Presentation</vt:lpstr>
      <vt:lpstr>R.T. Vanderbilt Company, Inc. No. 1 and 2 Mines – Reclamation</vt:lpstr>
      <vt:lpstr>R.T. Vanderbilt Company, Inc. No. 1 and 2 Mines – Reclamation</vt:lpstr>
      <vt:lpstr>R.T. Vanderbilt Company, Inc. No. 1 and 2 Mines – Reclamation</vt:lpstr>
      <vt:lpstr>R.T. Vanderbilt Company, Inc. No. 1 and 2 Mines – Reclamation</vt:lpstr>
      <vt:lpstr>R.T. Vanderbilt Company, Inc. No. 1 and 2 Mines – Reclamation</vt:lpstr>
      <vt:lpstr>R.T. Vanderbilt Company, Inc. No. 1 and 2 Mines – Reclamation</vt:lpstr>
    </vt:vector>
  </TitlesOfParts>
  <Company>NYSDEC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Unique New York</dc:title>
  <dc:creator>Rodriguez, Simone S (DEC)</dc:creator>
  <cp:lastModifiedBy>rodriguezse</cp:lastModifiedBy>
  <cp:revision>128</cp:revision>
  <dcterms:created xsi:type="dcterms:W3CDTF">2017-09-07T16:04:33Z</dcterms:created>
  <dcterms:modified xsi:type="dcterms:W3CDTF">2017-10-02T21:34:32Z</dcterms:modified>
</cp:coreProperties>
</file>